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418" r:id="rId5"/>
    <p:sldId id="477" r:id="rId6"/>
    <p:sldId id="478" r:id="rId7"/>
    <p:sldId id="479" r:id="rId8"/>
    <p:sldId id="519" r:id="rId9"/>
    <p:sldId id="521" r:id="rId10"/>
    <p:sldId id="520" r:id="rId11"/>
    <p:sldId id="522" r:id="rId12"/>
    <p:sldId id="523" r:id="rId13"/>
    <p:sldId id="524" r:id="rId14"/>
    <p:sldId id="528" r:id="rId15"/>
    <p:sldId id="525" r:id="rId16"/>
    <p:sldId id="526" r:id="rId17"/>
    <p:sldId id="518" r:id="rId18"/>
    <p:sldId id="527" r:id="rId19"/>
    <p:sldId id="517" r:id="rId20"/>
    <p:sldId id="514" r:id="rId21"/>
    <p:sldId id="446" r:id="rId22"/>
    <p:sldId id="530" r:id="rId23"/>
    <p:sldId id="529" r:id="rId24"/>
    <p:sldId id="531" r:id="rId25"/>
    <p:sldId id="532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C009"/>
    <a:srgbClr val="FFC000"/>
    <a:srgbClr val="006EB7"/>
    <a:srgbClr val="0070C0"/>
    <a:srgbClr val="FF6600"/>
    <a:srgbClr val="279DD9"/>
    <a:srgbClr val="FFFF99"/>
    <a:srgbClr val="5A687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765" autoAdjust="0"/>
    <p:restoredTop sz="91474" autoAdjust="0"/>
  </p:normalViewPr>
  <p:slideViewPr>
    <p:cSldViewPr>
      <p:cViewPr>
        <p:scale>
          <a:sx n="110" d="100"/>
          <a:sy n="110" d="100"/>
        </p:scale>
        <p:origin x="-61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93"/>
    </p:cViewPr>
  </p:sorterViewPr>
  <p:notesViewPr>
    <p:cSldViewPr>
      <p:cViewPr varScale="1">
        <p:scale>
          <a:sx n="49" d="100"/>
          <a:sy n="49" d="100"/>
        </p:scale>
        <p:origin x="-2741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4A559F-0B62-42F4-A243-7091E31EE8A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DAA886A-8CC1-4193-A379-FE2929368045}">
      <dgm:prSet phldrT="[Text]" custT="1"/>
      <dgm:spPr/>
      <dgm:t>
        <a:bodyPr/>
        <a:lstStyle/>
        <a:p>
          <a:r>
            <a:rPr lang="en-US" sz="2000" b="1" noProof="0" dirty="0" smtClean="0">
              <a:solidFill>
                <a:schemeClr val="tx2">
                  <a:lumMod val="75000"/>
                </a:schemeClr>
              </a:solidFill>
            </a:rPr>
            <a:t>Russian </a:t>
          </a:r>
          <a:r>
            <a:rPr lang="en-US" sz="2000" b="1" noProof="0" dirty="0" smtClean="0">
              <a:solidFill>
                <a:schemeClr val="tx2">
                  <a:lumMod val="75000"/>
                </a:schemeClr>
              </a:solidFill>
            </a:rPr>
            <a:t>Federation</a:t>
          </a:r>
          <a:endParaRPr lang="en-US" sz="2000" b="1" noProof="0" dirty="0">
            <a:solidFill>
              <a:schemeClr val="tx2">
                <a:lumMod val="75000"/>
              </a:schemeClr>
            </a:solidFill>
          </a:endParaRPr>
        </a:p>
      </dgm:t>
    </dgm:pt>
    <dgm:pt modelId="{C96E84C9-28CA-4A3F-B921-A5F69BE8AB22}" type="sibTrans" cxnId="{8905DDFE-7543-424C-BAD8-58B6963AEA81}">
      <dgm:prSet/>
      <dgm:spPr/>
      <dgm:t>
        <a:bodyPr/>
        <a:lstStyle/>
        <a:p>
          <a:endParaRPr lang="fr-FR"/>
        </a:p>
      </dgm:t>
    </dgm:pt>
    <dgm:pt modelId="{B16E3EE8-2A67-4B4B-AC80-8C65ACEB3DD3}" type="parTrans" cxnId="{8905DDFE-7543-424C-BAD8-58B6963AEA81}">
      <dgm:prSet/>
      <dgm:spPr/>
      <dgm:t>
        <a:bodyPr/>
        <a:lstStyle/>
        <a:p>
          <a:endParaRPr lang="fr-FR"/>
        </a:p>
      </dgm:t>
    </dgm:pt>
    <dgm:pt modelId="{E358FB70-3852-4A9D-A393-CC8CF14A6F29}" type="pres">
      <dgm:prSet presAssocID="{374A559F-0B62-42F4-A243-7091E31EE8A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fr-FR"/>
        </a:p>
      </dgm:t>
    </dgm:pt>
    <dgm:pt modelId="{EA75A0E3-3C76-4540-A6B1-597EAC37AAB1}" type="pres">
      <dgm:prSet presAssocID="{374A559F-0B62-42F4-A243-7091E31EE8A7}" presName="arrowNode" presStyleLbl="node1" presStyleIdx="0" presStyleCnt="1" custScaleX="133333" custScaleY="147832" custLinFactNeighborX="8393" custLinFactNeighborY="-31974"/>
      <dgm:spPr/>
    </dgm:pt>
    <dgm:pt modelId="{5AED524E-0AC4-483B-AA74-B0DEB1F24E3B}" type="pres">
      <dgm:prSet presAssocID="{0DAA886A-8CC1-4193-A379-FE2929368045}" presName="txNode1" presStyleLbl="revTx" presStyleIdx="0" presStyleCnt="1" custScaleX="200433" custScaleY="188809" custLinFactY="100000" custLinFactNeighborX="17676" custLinFactNeighborY="12454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EB74AC3-FDC9-496B-B46F-D204EA706F9E}" type="presOf" srcId="{0DAA886A-8CC1-4193-A379-FE2929368045}" destId="{5AED524E-0AC4-483B-AA74-B0DEB1F24E3B}" srcOrd="0" destOrd="0" presId="urn:microsoft.com/office/officeart/2009/3/layout/DescendingProcess"/>
    <dgm:cxn modelId="{8905DDFE-7543-424C-BAD8-58B6963AEA81}" srcId="{374A559F-0B62-42F4-A243-7091E31EE8A7}" destId="{0DAA886A-8CC1-4193-A379-FE2929368045}" srcOrd="0" destOrd="0" parTransId="{B16E3EE8-2A67-4B4B-AC80-8C65ACEB3DD3}" sibTransId="{C96E84C9-28CA-4A3F-B921-A5F69BE8AB22}"/>
    <dgm:cxn modelId="{0847DBFD-F09E-4315-BF30-9AFB5AF24134}" type="presOf" srcId="{374A559F-0B62-42F4-A243-7091E31EE8A7}" destId="{E358FB70-3852-4A9D-A393-CC8CF14A6F29}" srcOrd="0" destOrd="0" presId="urn:microsoft.com/office/officeart/2009/3/layout/DescendingProcess"/>
    <dgm:cxn modelId="{1A1FA8F5-122B-4027-BC91-9B3C7C61FC3A}" type="presParOf" srcId="{E358FB70-3852-4A9D-A393-CC8CF14A6F29}" destId="{EA75A0E3-3C76-4540-A6B1-597EAC37AAB1}" srcOrd="0" destOrd="0" presId="urn:microsoft.com/office/officeart/2009/3/layout/DescendingProcess"/>
    <dgm:cxn modelId="{F21656FD-C195-4C0F-84A2-5F7F6C6F4A91}" type="presParOf" srcId="{E358FB70-3852-4A9D-A393-CC8CF14A6F29}" destId="{5AED524E-0AC4-483B-AA74-B0DEB1F24E3B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4A559F-0B62-42F4-A243-7091E31EE8A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4B9DEB2-A94B-4D9F-B630-A2FC8FECFAEE}">
      <dgm:prSet phldrT="[Text]" custT="1"/>
      <dgm:spPr/>
      <dgm:t>
        <a:bodyPr/>
        <a:lstStyle/>
        <a:p>
          <a:r>
            <a:rPr lang="en-US" sz="2000" b="1" noProof="0" dirty="0" smtClean="0">
              <a:solidFill>
                <a:schemeClr val="tx2">
                  <a:lumMod val="75000"/>
                </a:schemeClr>
              </a:solidFill>
            </a:rPr>
            <a:t>Europe</a:t>
          </a:r>
          <a:endParaRPr lang="en-US" sz="2000" b="1" noProof="0" dirty="0">
            <a:solidFill>
              <a:schemeClr val="tx2">
                <a:lumMod val="75000"/>
              </a:schemeClr>
            </a:solidFill>
          </a:endParaRPr>
        </a:p>
      </dgm:t>
    </dgm:pt>
    <dgm:pt modelId="{C005497A-67F7-4B8B-A8D9-B0CDB6BD4CA5}" type="parTrans" cxnId="{75094E97-2239-4077-85A8-D2CD3CE9A823}">
      <dgm:prSet/>
      <dgm:spPr/>
      <dgm:t>
        <a:bodyPr/>
        <a:lstStyle/>
        <a:p>
          <a:endParaRPr lang="fr-FR"/>
        </a:p>
      </dgm:t>
    </dgm:pt>
    <dgm:pt modelId="{8BB7259E-7235-4380-8498-39CF021C198B}" type="sibTrans" cxnId="{75094E97-2239-4077-85A8-D2CD3CE9A823}">
      <dgm:prSet/>
      <dgm:spPr/>
      <dgm:t>
        <a:bodyPr/>
        <a:lstStyle/>
        <a:p>
          <a:endParaRPr lang="fr-FR"/>
        </a:p>
      </dgm:t>
    </dgm:pt>
    <dgm:pt modelId="{E358FB70-3852-4A9D-A393-CC8CF14A6F29}" type="pres">
      <dgm:prSet presAssocID="{374A559F-0B62-42F4-A243-7091E31EE8A7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fr-FR"/>
        </a:p>
      </dgm:t>
    </dgm:pt>
    <dgm:pt modelId="{EA75A0E3-3C76-4540-A6B1-597EAC37AAB1}" type="pres">
      <dgm:prSet presAssocID="{374A559F-0B62-42F4-A243-7091E31EE8A7}" presName="arrowNode" presStyleLbl="node1" presStyleIdx="0" presStyleCnt="1" custAng="515333" custFlipVert="0" custScaleX="133333" custScaleY="90648" custLinFactNeighborX="-10845" custLinFactNeighborY="195"/>
      <dgm:spPr>
        <a:scene3d>
          <a:camera prst="orthographicFront">
            <a:rot lat="0" lon="0" rev="0"/>
          </a:camera>
          <a:lightRig rig="threePt" dir="t"/>
        </a:scene3d>
      </dgm:spPr>
    </dgm:pt>
    <dgm:pt modelId="{2D7EEC96-F520-4D3B-AA6D-08DFB9A5403C}" type="pres">
      <dgm:prSet presAssocID="{44B9DEB2-A94B-4D9F-B630-A2FC8FECFAEE}" presName="txNode1" presStyleLbl="revTx" presStyleIdx="0" presStyleCnt="1" custScaleX="211712" custLinFactY="-65552" custLinFactNeighborX="43644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094E97-2239-4077-85A8-D2CD3CE9A823}" srcId="{374A559F-0B62-42F4-A243-7091E31EE8A7}" destId="{44B9DEB2-A94B-4D9F-B630-A2FC8FECFAEE}" srcOrd="0" destOrd="0" parTransId="{C005497A-67F7-4B8B-A8D9-B0CDB6BD4CA5}" sibTransId="{8BB7259E-7235-4380-8498-39CF021C198B}"/>
    <dgm:cxn modelId="{27ACEDCD-6791-468C-A89B-5218BA9944F3}" type="presOf" srcId="{374A559F-0B62-42F4-A243-7091E31EE8A7}" destId="{E358FB70-3852-4A9D-A393-CC8CF14A6F29}" srcOrd="0" destOrd="0" presId="urn:microsoft.com/office/officeart/2009/3/layout/DescendingProcess"/>
    <dgm:cxn modelId="{4DB581F0-FED0-4A05-AE5A-972E2407C7AC}" type="presOf" srcId="{44B9DEB2-A94B-4D9F-B630-A2FC8FECFAEE}" destId="{2D7EEC96-F520-4D3B-AA6D-08DFB9A5403C}" srcOrd="0" destOrd="0" presId="urn:microsoft.com/office/officeart/2009/3/layout/DescendingProcess"/>
    <dgm:cxn modelId="{7598D981-387F-4BEF-A057-C65F951FE6F4}" type="presParOf" srcId="{E358FB70-3852-4A9D-A393-CC8CF14A6F29}" destId="{EA75A0E3-3C76-4540-A6B1-597EAC37AAB1}" srcOrd="0" destOrd="0" presId="urn:microsoft.com/office/officeart/2009/3/layout/DescendingProcess"/>
    <dgm:cxn modelId="{70BCF808-221C-4185-BB02-78E3034C3EFF}" type="presParOf" srcId="{E358FB70-3852-4A9D-A393-CC8CF14A6F29}" destId="{2D7EEC96-F520-4D3B-AA6D-08DFB9A5403C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5A0E3-3C76-4540-A6B1-597EAC37AAB1}">
      <dsp:nvSpPr>
        <dsp:cNvPr id="0" name=""/>
        <dsp:cNvSpPr/>
      </dsp:nvSpPr>
      <dsp:spPr>
        <a:xfrm rot="4396374">
          <a:off x="-56271" y="555144"/>
          <a:ext cx="2015756" cy="1151628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D524E-0AC4-483B-AA74-B0DEB1F24E3B}">
      <dsp:nvSpPr>
        <dsp:cNvPr id="0" name=""/>
        <dsp:cNvSpPr/>
      </dsp:nvSpPr>
      <dsp:spPr>
        <a:xfrm>
          <a:off x="2" y="1080120"/>
          <a:ext cx="1248164" cy="462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chemeClr val="tx2">
                  <a:lumMod val="75000"/>
                </a:schemeClr>
              </a:solidFill>
            </a:rPr>
            <a:t>Russian </a:t>
          </a:r>
          <a:r>
            <a:rPr lang="en-US" sz="2000" b="1" kern="1200" noProof="0" dirty="0" smtClean="0">
              <a:solidFill>
                <a:schemeClr val="tx2">
                  <a:lumMod val="75000"/>
                </a:schemeClr>
              </a:solidFill>
            </a:rPr>
            <a:t>Federation</a:t>
          </a:r>
          <a:endParaRPr lang="en-US" sz="2000" b="1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2" y="1080120"/>
        <a:ext cx="1248164" cy="4622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5A0E3-3C76-4540-A6B1-597EAC37AAB1}">
      <dsp:nvSpPr>
        <dsp:cNvPr id="0" name=""/>
        <dsp:cNvSpPr/>
      </dsp:nvSpPr>
      <dsp:spPr>
        <a:xfrm rot="4911707">
          <a:off x="1169356" y="101097"/>
          <a:ext cx="1380420" cy="198368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EEC96-F520-4D3B-AA6D-08DFB9A5403C}">
      <dsp:nvSpPr>
        <dsp:cNvPr id="0" name=""/>
        <dsp:cNvSpPr/>
      </dsp:nvSpPr>
      <dsp:spPr>
        <a:xfrm>
          <a:off x="920422" y="0"/>
          <a:ext cx="1799362" cy="334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b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smtClean="0">
              <a:solidFill>
                <a:schemeClr val="tx2">
                  <a:lumMod val="75000"/>
                </a:schemeClr>
              </a:solidFill>
            </a:rPr>
            <a:t>Europe</a:t>
          </a:r>
          <a:endParaRPr lang="en-US" sz="2000" b="1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920422" y="0"/>
        <a:ext cx="1799362" cy="334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0208C-93AF-4139-B4B3-6C37C96C2B51}" type="datetimeFigureOut">
              <a:rPr lang="fr-FR" smtClean="0"/>
              <a:t>28/10/2014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FA5AB-55C5-4BBD-81F1-18C22FB7680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661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B94612-625E-4B4F-AA2E-96AA5EAA45FE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19E6CF-5FFD-4304-A075-47BEB5B72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8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9E6CF-5FFD-4304-A075-47BEB5B72E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9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97352"/>
            <a:ext cx="2133600" cy="365125"/>
          </a:xfrm>
        </p:spPr>
        <p:txBody>
          <a:bodyPr/>
          <a:lstStyle/>
          <a:p>
            <a:fld id="{78C348A0-1EBD-44E4-BA01-85D218349934}" type="datetime1">
              <a:rPr lang="en-CA" smtClean="0"/>
              <a:t>28/10/2014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2895600" cy="365125"/>
          </a:xfrm>
        </p:spPr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97352"/>
            <a:ext cx="2133600" cy="365125"/>
          </a:xfrm>
        </p:spPr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6D0A-D279-42C6-8E5D-9BF1CD544EBF}" type="datetime1">
              <a:rPr lang="en-CA" smtClean="0"/>
              <a:t>28/10/2014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CEBC-84E8-44DC-8CE1-692588120D3E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534664"/>
            <a:ext cx="7511234" cy="385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2241689" y="3984507"/>
            <a:ext cx="4827042" cy="715089"/>
          </a:xfrm>
          <a:prstGeom prst="roundRect">
            <a:avLst/>
          </a:prstGeom>
          <a:gradFill flip="none" rotWithShape="1">
            <a:gsLst>
              <a:gs pos="0">
                <a:srgbClr val="A2CFEF">
                  <a:tint val="66000"/>
                  <a:satMod val="160000"/>
                </a:srgbClr>
              </a:gs>
              <a:gs pos="50000">
                <a:srgbClr val="A2CFEF">
                  <a:tint val="44500"/>
                  <a:satMod val="160000"/>
                </a:srgbClr>
              </a:gs>
              <a:gs pos="100000">
                <a:srgbClr val="A2CFE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8C99A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279D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</a:t>
            </a:r>
            <a:r>
              <a:rPr lang="en-GB" sz="3600" b="1" dirty="0" smtClean="0">
                <a:solidFill>
                  <a:srgbClr val="279DD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You</a:t>
            </a:r>
            <a:endParaRPr lang="en-GB" sz="3600" b="1" dirty="0">
              <a:solidFill>
                <a:srgbClr val="279DD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836736" y="980728"/>
            <a:ext cx="1636949" cy="1341389"/>
            <a:chOff x="240" y="144"/>
            <a:chExt cx="1296" cy="1062"/>
          </a:xfrm>
          <a:solidFill>
            <a:srgbClr val="006EB7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28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12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AB48-CD9A-40C0-95FB-E7594CA7D023}" type="datetime1">
              <a:rPr lang="en-CA" smtClean="0"/>
              <a:t>28/10/2014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A687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6BF1B-C0D1-443E-BC3A-639C946A0916}" type="datetime1">
              <a:rPr lang="en-CA" smtClean="0"/>
              <a:t>28/10/2014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888"/>
            <a:ext cx="4038600" cy="37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E008B-AEBC-436B-94AB-371828266A22}" type="datetime1">
              <a:rPr lang="en-CA" smtClean="0"/>
              <a:t>28/10/2014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3664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4413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3901"/>
            <a:ext cx="4040188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4413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3901"/>
            <a:ext cx="4041775" cy="3425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8CE1-32C0-41E9-872C-4D7B1E21545A}" type="datetime1">
              <a:rPr lang="en-CA" smtClean="0"/>
              <a:t>28/10/2014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353A4-FE2B-4DA8-AD33-204E2F24D58C}" type="datetime1">
              <a:rPr lang="en-CA" smtClean="0"/>
              <a:t>28/10/2014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4596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794"/>
            <a:ext cx="3008313" cy="34340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7F8FE-F243-436C-B488-35496B3F4B2F}" type="datetime1">
              <a:rPr lang="en-CA" smtClean="0"/>
              <a:t>28/10/2014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06EB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270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77272"/>
            <a:ext cx="5486400" cy="432048"/>
          </a:xfrm>
        </p:spPr>
        <p:txBody>
          <a:bodyPr/>
          <a:lstStyle>
            <a:lvl1pPr marL="0" indent="0">
              <a:buNone/>
              <a:defRPr sz="1400">
                <a:solidFill>
                  <a:srgbClr val="279DD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3C84-4F76-4135-83B9-B0839C0B79EF}" type="datetime1">
              <a:rPr lang="en-CA" smtClean="0"/>
              <a:t>28/10/2014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79DD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E960-BDD8-40FA-8A78-9154E7F13B42}" type="datetime1">
              <a:rPr lang="en-CA" smtClean="0"/>
              <a:t>28/10/2014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" y="0"/>
            <a:ext cx="9121808" cy="97869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1555758-B224-4BAA-88CF-6B887FB19F8B}" type="datetime1">
              <a:rPr lang="en-CA" smtClean="0"/>
              <a:t>28/10/2014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FF909EE-2C65-48BC-95E5-26F3591A45A6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6EB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592288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 SIP on ASBU B0-FICE AIDC Implementation Seminar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OLDI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 learned in Europe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55576" y="3861048"/>
            <a:ext cx="7632848" cy="1224136"/>
          </a:xfrm>
        </p:spPr>
        <p:txBody>
          <a:bodyPr>
            <a:normAutofit fontScale="92500"/>
          </a:bodyPr>
          <a:lstStyle/>
          <a:p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ICAO EUR/NAT Office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Celso Figueiredo – Regional Officer ANS - ATM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11560" y="5157192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EF5E41"/>
              </a:buClr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>
                <a:solidFill>
                  <a:srgbClr val="5A6870"/>
                </a:solidFill>
              </a:rPr>
              <a:t>Bangkok, Thailand</a:t>
            </a:r>
          </a:p>
          <a:p>
            <a:r>
              <a:rPr lang="en-US" sz="1600" i="1" dirty="0" smtClean="0">
                <a:solidFill>
                  <a:srgbClr val="5A6870"/>
                </a:solidFill>
              </a:rPr>
              <a:t>28 to 31  October 2014</a:t>
            </a:r>
          </a:p>
        </p:txBody>
      </p:sp>
    </p:spTree>
    <p:extLst>
      <p:ext uri="{BB962C8B-B14F-4D97-AF65-F5344CB8AC3E}">
        <p14:creationId xmlns:p14="http://schemas.microsoft.com/office/powerpoint/2010/main" val="4032023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Challenges faced by the States</a:t>
            </a:r>
            <a:endParaRPr lang="en-US" sz="29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Specification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of peer to peer messages including the rules for processing, content,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format;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Put in place a detailed operational trials:</a:t>
            </a:r>
          </a:p>
          <a:p>
            <a:pPr marL="285750" indent="-285750">
              <a:buFont typeface="Arial" charset="0"/>
              <a:buChar char="•"/>
            </a:pP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Define the KPI Objectives for trials;</a:t>
            </a:r>
          </a:p>
          <a:p>
            <a:pPr lvl="1"/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Example: The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provision of information on traffic within the area of interest but not entering the controller’s area of responsibility was not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considered, in some cases, beneficial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for the situations prevailing during the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trials;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5100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11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Challenges faced by the States</a:t>
            </a:r>
            <a:endParaRPr lang="en-US" sz="29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exchange of data is based on the same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communications solution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whether it is civil-civil or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civil-military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ANSPs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, Military, potential Airport Authorities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are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responsible for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software development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and physical deployment of leased line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or networks.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1188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12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Challenges faced by the States</a:t>
            </a:r>
          </a:p>
          <a:p>
            <a:r>
              <a:rPr lang="en-US" sz="2900" b="1" dirty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</a:t>
            </a:r>
            <a:r>
              <a:rPr lang="en-US" sz="29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should be covered?</a:t>
            </a:r>
            <a:endParaRPr lang="en-US" sz="29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Covers: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Notification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Co-ordination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Transfer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of control and transfer of communications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Pre-departure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co-ordination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Civil-Military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co-ordination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Support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to air-ground data link for forwarding of log-on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parameters; and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Includes possibility of dialogue procedure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2439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Current </a:t>
            </a:r>
            <a:r>
              <a:rPr lang="en-US" sz="3200" b="1" dirty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OLDI </a:t>
            </a:r>
            <a:r>
              <a:rPr lang="en-US" sz="32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status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OLDI Survey conducted in 2006 shows that: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Almost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all European ACCs have OLDI links with their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neighbours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Some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OLDI links to North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Africa;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Basic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co-ordination messages widely implemented (notification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and initial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co-ordination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);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Some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transfer messages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implemented;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Terminal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areas have OLDI facilities in busy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environment;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Wider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implementation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of transfer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messages and dialogue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procedures.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9155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14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729" y="908720"/>
            <a:ext cx="6579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OLDI </a:t>
            </a:r>
            <a:r>
              <a:rPr lang="en-US" sz="32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– Survey example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411436"/>
            <a:ext cx="7124700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603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729" y="908720"/>
            <a:ext cx="3499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OLDI status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372627"/>
            <a:ext cx="9144000" cy="5152717"/>
            <a:chOff x="0" y="1372627"/>
            <a:chExt cx="9144000" cy="5152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80890"/>
              <a:ext cx="9144000" cy="5144454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519845" y="1372627"/>
              <a:ext cx="442641" cy="215444"/>
              <a:chOff x="4519845" y="1372627"/>
              <a:chExt cx="442641" cy="215444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606635" y="1484784"/>
                <a:ext cx="288032" cy="0"/>
              </a:xfrm>
              <a:prstGeom prst="line">
                <a:avLst/>
              </a:prstGeom>
              <a:ln w="762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/>
              <p:cNvSpPr txBox="1"/>
              <p:nvPr/>
            </p:nvSpPr>
            <p:spPr>
              <a:xfrm>
                <a:off x="4519845" y="1372627"/>
                <a:ext cx="442641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800" dirty="0" smtClean="0">
                    <a:solidFill>
                      <a:schemeClr val="accent4">
                        <a:lumMod val="10000"/>
                      </a:schemeClr>
                    </a:solidFill>
                  </a:rPr>
                  <a:t>AIDC</a:t>
                </a:r>
                <a:endParaRPr lang="fr-FR" sz="800" dirty="0">
                  <a:solidFill>
                    <a:schemeClr val="accent4">
                      <a:lumMod val="1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8851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e/BlankMap-Eurasia.svg/2000px-BlankMap-Eurasi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650"/>
            <a:ext cx="732472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16</a:t>
            </a:fld>
            <a:endParaRPr lang="en-CA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93066398"/>
              </p:ext>
            </p:extLst>
          </p:nvPr>
        </p:nvGraphicFramePr>
        <p:xfrm>
          <a:off x="4633962" y="1700808"/>
          <a:ext cx="1683065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39501511"/>
              </p:ext>
            </p:extLst>
          </p:nvPr>
        </p:nvGraphicFramePr>
        <p:xfrm>
          <a:off x="1907704" y="2132856"/>
          <a:ext cx="374441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" name="Rectangle 12"/>
          <p:cNvSpPr/>
          <p:nvPr/>
        </p:nvSpPr>
        <p:spPr>
          <a:xfrm>
            <a:off x="1729" y="908720"/>
            <a:ext cx="8766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 candidates to connect with ICAO APAC Region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35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22040" y="2852936"/>
            <a:ext cx="813690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 fontAlgn="base">
              <a:spcBef>
                <a:spcPct val="30000"/>
              </a:spcBef>
              <a:spcAft>
                <a:spcPct val="20000"/>
              </a:spcAft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683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Standard OLDI Communication</a:t>
            </a:r>
            <a:br>
              <a:rPr lang="en-US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683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effectLst>
                  <a:outerShdw blurRad="3683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Lessons </a:t>
            </a:r>
            <a:r>
              <a:rPr lang="en-US" sz="40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683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learned in Europe</a:t>
            </a:r>
            <a:endParaRPr lang="en-US" sz="4000" b="1" i="1" dirty="0">
              <a:solidFill>
                <a:schemeClr val="tx2">
                  <a:lumMod val="50000"/>
                </a:schemeClr>
              </a:solidFill>
              <a:effectLst>
                <a:outerShdw blurRad="3683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019522"/>
            <a:ext cx="39313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That completes:</a:t>
            </a:r>
            <a:endParaRPr lang="fr-FR" sz="4400" b="1" dirty="0">
              <a:solidFill>
                <a:srgbClr val="006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7307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18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88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040000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85698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By the end of the Presentation you will have a:</a:t>
            </a:r>
          </a:p>
          <a:p>
            <a:pPr lvl="2"/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background of the OLDI implementation in Europe;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An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overview of SYSCO standard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co-ordination;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Understanding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of SYSCO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terminology;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Challenges faced by the European States;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Current status of OLDI messages implementation plan.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1200150" lvl="2" indent="-285750">
              <a:buFont typeface="Arial" charset="0"/>
              <a:buChar char="•"/>
            </a:pPr>
            <a:endParaRPr lang="de-DE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3196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20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Current </a:t>
            </a:r>
            <a:r>
              <a:rPr lang="en-US" sz="3200" b="1" dirty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OLDI </a:t>
            </a:r>
            <a:r>
              <a:rPr lang="en-US" sz="32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status in NAT Region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NAT SPG Conclusion 45/25 - Implementation of Air Traffic Services (ATS) Inter-Facility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Data Communication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(AIDC) throughout the NAT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Region, That: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all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States make arrangements to fully implement AIDC, including the re-negotiation function, by 15 November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2012;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NAT Implementation Management Group (NAT IMG) oversee the development of a detailed implementation plans to assist Air Navigation Service Providers (ANSP) to meet the 15 November 2012 date;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1876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21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251520" y="1124744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OLDI </a:t>
            </a:r>
            <a:r>
              <a:rPr lang="en-US" sz="32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in NAT Region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c) the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NAT IMG direct its contributory groups to assist in the development of a harmonized multi-regional AIDC Interface Control Document (ICD);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d) the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NAT Safety Oversight Group keep under review the impact that the gradual implementation of AIDC may have on reducing risk; and</a:t>
            </a: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e) the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NAT SPG be provided with regular progress reports.</a:t>
            </a:r>
          </a:p>
        </p:txBody>
      </p:sp>
    </p:spTree>
    <p:extLst>
      <p:ext uri="{BB962C8B-B14F-4D97-AF65-F5344CB8AC3E}">
        <p14:creationId xmlns:p14="http://schemas.microsoft.com/office/powerpoint/2010/main" val="3270752659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22</a:t>
            </a:fld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251520" y="1124744"/>
            <a:ext cx="864096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OLDI </a:t>
            </a:r>
            <a:r>
              <a:rPr lang="en-US" sz="32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Inter-Regional TF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As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 result of the ongoing endeavor to harmonize Air Traffic Service Inter-facility Data Communications (AIDC) and consolidate the Interface Control Document (ICD) for the </a:t>
            </a:r>
            <a:r>
              <a:rPr lang="en-US" sz="2800" b="1" u="sng" dirty="0">
                <a:solidFill>
                  <a:schemeClr val="tx2">
                    <a:lumMod val="50000"/>
                  </a:schemeClr>
                </a:solidFill>
              </a:rPr>
              <a:t>North Atlantic (NAT)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sz="2800" b="1" u="sng" dirty="0">
                <a:solidFill>
                  <a:schemeClr val="tx2">
                    <a:lumMod val="50000"/>
                  </a:schemeClr>
                </a:solidFill>
              </a:rPr>
              <a:t>Asia/Pacific (APAC) Regions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, the ICAO Inter-regional AIDC Task Force (IRAIDCTF) was formed and its first meeting was held from 16 to 18 January 2013 at the ICAO EUR/NAT Office in Paris, France.</a:t>
            </a:r>
          </a:p>
        </p:txBody>
      </p:sp>
    </p:spTree>
    <p:extLst>
      <p:ext uri="{BB962C8B-B14F-4D97-AF65-F5344CB8AC3E}">
        <p14:creationId xmlns:p14="http://schemas.microsoft.com/office/powerpoint/2010/main" val="17409498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25252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Overview</a:t>
            </a:r>
            <a:endParaRPr lang="en-US" sz="3200" b="1" dirty="0">
              <a:solidFill>
                <a:srgbClr val="006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2"/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Flights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which are being provided with an ATC service are transferred from one ATC unit to the next in a manner designed to ensure </a:t>
            </a:r>
            <a:r>
              <a:rPr lang="en-US" sz="3200" u="sng" dirty="0">
                <a:solidFill>
                  <a:schemeClr val="tx2">
                    <a:lumMod val="50000"/>
                  </a:schemeClr>
                </a:solidFill>
              </a:rPr>
              <a:t>complete </a:t>
            </a:r>
            <a:r>
              <a:rPr lang="en-US" sz="3200" u="sng" dirty="0" smtClean="0">
                <a:solidFill>
                  <a:schemeClr val="tx2">
                    <a:lumMod val="50000"/>
                  </a:schemeClr>
                </a:solidFill>
              </a:rPr>
              <a:t>safety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;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order to accomplish this objective, it is a standard procedure that the passage of each flight across the boundary of the areas of responsibility of the two units is </a:t>
            </a:r>
            <a:r>
              <a:rPr lang="en-US" sz="3200" u="sng" dirty="0">
                <a:solidFill>
                  <a:schemeClr val="tx2">
                    <a:lumMod val="50000"/>
                  </a:schemeClr>
                </a:solidFill>
              </a:rPr>
              <a:t>co-ordinated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 between them beforehand and that the control of the flight is transferred when it is at, or adjacent to, the said boundary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2892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Background, early </a:t>
            </a:r>
            <a:r>
              <a:rPr lang="en-US" sz="32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1980’s</a:t>
            </a:r>
            <a:endParaRPr lang="en-US" sz="3200" b="1" dirty="0">
              <a:solidFill>
                <a:srgbClr val="006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2"/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Where it is carried out by telephone, the passing of data on individual flights as part of the coordination process is a major support task at ATC units, particularly at Area Control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Centers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(ACCs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);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operational use of connections between Flight Data Processing Systems (FDPSs) at ACCs for the purpose of replacing such verbal "estimates", referred to as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On-Line Data Interchange (OLDI)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, began within Europe in the early nineteen eighties.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3533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Background, early </a:t>
            </a:r>
            <a:r>
              <a:rPr lang="en-US" sz="32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1980’s</a:t>
            </a:r>
            <a:endParaRPr lang="en-US" sz="3200" b="1" dirty="0">
              <a:solidFill>
                <a:srgbClr val="006EB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2"/>
            <a:endParaRPr lang="en-US" sz="8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Common rules and message formats were elaborated and agreed by the agencies concerned and incorporated in </a:t>
            </a:r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</a:rPr>
              <a:t>Edition 1 of the EUROCONTROL Standard for On-Line Data </a:t>
            </a:r>
            <a:r>
              <a:rPr lang="en-US" sz="3200" b="1" i="1" dirty="0" smtClean="0">
                <a:solidFill>
                  <a:schemeClr val="tx2">
                    <a:lumMod val="50000"/>
                  </a:schemeClr>
                </a:solidFill>
              </a:rPr>
              <a:t>Interchange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This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document,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Edition 4.2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, has been produced to meet new evolving service requirements and to incorporate feedback from the implementation of earlier versions.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25451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System Supported Coordination (SYSCO) </a:t>
            </a:r>
            <a:r>
              <a:rPr lang="en-US" sz="29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Implementation</a:t>
            </a:r>
          </a:p>
          <a:p>
            <a:pPr algn="ctr"/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</a:rPr>
              <a:t>(Electronic coordination (SYSCO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) using OLDI </a:t>
            </a:r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</a:rPr>
              <a:t>messages)</a:t>
            </a:r>
            <a:endParaRPr lang="en-US" sz="29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Ground to ground electronic coordination, known as </a:t>
            </a:r>
            <a:r>
              <a:rPr lang="en-US" sz="3200" i="1" dirty="0">
                <a:solidFill>
                  <a:schemeClr val="tx2">
                    <a:lumMod val="50000"/>
                  </a:schemeClr>
                </a:solidFill>
              </a:rPr>
              <a:t>System Supported </a:t>
            </a:r>
            <a:r>
              <a:rPr lang="en-US" sz="3200" i="1" dirty="0" smtClean="0">
                <a:solidFill>
                  <a:schemeClr val="tx2">
                    <a:lumMod val="50000"/>
                  </a:schemeClr>
                </a:solidFill>
              </a:rPr>
              <a:t>Coordination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SYSCO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), supports coordination dialogue between controllers and transfer of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flights between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ATSUs and permits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controllers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to conduct coordination screen to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screen between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adjacent units/sectors with less risk of misunderstanding and less need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for repetition.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6043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7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Supported Coordination (SYSCO) Implementation</a:t>
            </a:r>
          </a:p>
          <a:p>
            <a:pPr algn="ctr"/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(Electronic </a:t>
            </a:r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</a:rPr>
              <a:t>coordination (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SYSCO) using OLDI messages)</a:t>
            </a:r>
          </a:p>
          <a:p>
            <a:pPr lvl="1"/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SYSCO reduces the workload associated with coordination,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integration and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identification tasks, and facilitates early resolution of conflicts through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improved inter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ATSU/sector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coordination.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Following the definition of standards for On-Line Data Interchange (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OLDI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the concepts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and functions for electronic coordination were further developed by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a SYSCO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Task Force in the early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1990’s.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7304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Supported Coordination (SYSCO) Implementation</a:t>
            </a:r>
          </a:p>
          <a:p>
            <a:pPr algn="ctr"/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(Electronic </a:t>
            </a:r>
            <a:r>
              <a:rPr lang="en-US" sz="2900" dirty="0" smtClean="0">
                <a:solidFill>
                  <a:schemeClr val="tx2">
                    <a:lumMod val="50000"/>
                  </a:schemeClr>
                </a:solidFill>
              </a:rPr>
              <a:t>coordination (</a:t>
            </a:r>
            <a:r>
              <a:rPr lang="en-US" sz="2900" dirty="0">
                <a:solidFill>
                  <a:schemeClr val="tx2">
                    <a:lumMod val="50000"/>
                  </a:schemeClr>
                </a:solidFill>
              </a:rPr>
              <a:t>SYSCO) using OLDI messages)</a:t>
            </a:r>
          </a:p>
          <a:p>
            <a:pPr lvl="1"/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Under the European Commission Implementing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Rule,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electronic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coordination using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 limited number of OLDI messages for notification, coordination and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transfer of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flights becomes mandatory with effect from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31 DEC 2012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SESAR Implementation Package 1 (IP1) goes further and recommends a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larger scope.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In addition the OLDI messages associated with transfer of data link equipped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aircraft will need to be implemented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as CPDLC becomes mandatory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since 2013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(western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and central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Europe) and 2015 (eastern and northern Europe).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5785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0" y="1052736"/>
            <a:ext cx="9144000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smtClean="0">
                <a:solidFill>
                  <a:srgbClr val="006E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Challenges faced by the States</a:t>
            </a:r>
            <a:endParaRPr lang="en-US" sz="29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endParaRPr lang="en-US" sz="1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How OLDI/SYSCO would be implemented and be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handled by the systems in place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today?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In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this context problems linked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en-US" sz="2800" b="1" u="sng" dirty="0" smtClean="0">
                <a:solidFill>
                  <a:schemeClr val="tx2">
                    <a:lumMod val="50000"/>
                  </a:schemeClr>
                </a:solidFill>
              </a:rPr>
              <a:t>data </a:t>
            </a:r>
            <a:r>
              <a:rPr lang="en-US" sz="2800" b="1" u="sng" dirty="0">
                <a:solidFill>
                  <a:schemeClr val="tx2">
                    <a:lumMod val="50000"/>
                  </a:schemeClr>
                </a:solidFill>
              </a:rPr>
              <a:t>consistency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sz="2800" b="1" u="sng" dirty="0">
                <a:solidFill>
                  <a:schemeClr val="tx2">
                    <a:lumMod val="50000"/>
                  </a:schemeClr>
                </a:solidFill>
              </a:rPr>
              <a:t>coherence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will become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apparent.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Definition of the Operational Scope.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Notification of flights approaching a flight information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region (FIR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boundary;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Coordination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of boundary-crossing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conditions; and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Transfer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control; and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Definition of the operational requirements.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 smtClean="0"/>
              <a:t>APAC AIDC/OLDI Seminar - Celso Figueiredo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6459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D33510B0B1A4293B0C61CBAE997F1" ma:contentTypeVersion="5" ma:contentTypeDescription="Create a new document." ma:contentTypeScope="" ma:versionID="85e61697bd23b80e8194f9ad22a43be3">
  <xsd:schema xmlns:xsd="http://www.w3.org/2001/XMLSchema" xmlns:xs="http://www.w3.org/2001/XMLSchema" xmlns:p="http://schemas.microsoft.com/office/2006/metadata/properties" xmlns:ns2="2b0c29a6-a2e0-472b-bfb4-397922b0132f" targetNamespace="http://schemas.microsoft.com/office/2006/metadata/properties" ma:root="true" ma:fieldsID="5c84928c2a5c4de300c71ae487b21fdc" ns2:_="">
    <xsd:import namespace="2b0c29a6-a2e0-472b-bfb4-397922b0132f"/>
    <xsd:element name="properties">
      <xsd:complexType>
        <xsd:sequence>
          <xsd:element name="documentManagement">
            <xsd:complexType>
              <xsd:all>
                <xsd:element ref="ns2:Number" minOccurs="0"/>
                <xsd:element ref="ns2:Update_x0020_Date" minOccurs="0"/>
                <xsd:element ref="ns2:Presenter" minOccurs="0"/>
                <xsd:element ref="ns2:Category" minOccurs="0"/>
                <xsd:element ref="ns2:Typ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c29a6-a2e0-472b-bfb4-397922b0132f" elementFormDefault="qualified">
    <xsd:import namespace="http://schemas.microsoft.com/office/2006/documentManagement/types"/>
    <xsd:import namespace="http://schemas.microsoft.com/office/infopath/2007/PartnerControls"/>
    <xsd:element name="Number" ma:index="8" nillable="true" ma:displayName="Number" ma:internalName="Number">
      <xsd:simpleType>
        <xsd:restriction base="dms:Text">
          <xsd:maxLength value="255"/>
        </xsd:restriction>
      </xsd:simpleType>
    </xsd:element>
    <xsd:element name="Update_x0020_Date" ma:index="9" nillable="true" ma:displayName="Update Date" ma:internalName="Update_x0020_Date">
      <xsd:simpleType>
        <xsd:restriction base="dms:Text">
          <xsd:maxLength value="255"/>
        </xsd:restriction>
      </xsd:simpleType>
    </xsd:element>
    <xsd:element name="Presenter" ma:index="10" nillable="true" ma:displayName="Presenter" ma:internalName="Presenter">
      <xsd:simpleType>
        <xsd:restriction base="dms:Text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union memberTypes="dms:Text">
          <xsd:simpleType>
            <xsd:restriction base="dms:Choice">
              <xsd:enumeration value="1-Report"/>
              <xsd:enumeration value="2-General Information"/>
              <xsd:enumeration value="3-Working Papers"/>
              <xsd:enumeration value="4-Information Papers"/>
              <xsd:enumeration value="5-Presentations"/>
              <xsd:enumeration value="6-Discussion papers"/>
            </xsd:restriction>
          </xsd:simpleType>
        </xsd:union>
      </xsd:simpleType>
    </xsd:element>
    <xsd:element name="Type_x0020_Name" ma:index="12" nillable="true" ma:displayName="Type Name" ma:internalName="Typ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Category xmlns="2b0c29a6-a2e0-472b-bfb4-397922b0132f">5-Presentations</Category>
    <Type_x0020_Name xmlns="2b0c29a6-a2e0-472b-bfb4-397922b0132f">2014 SIP-AIDC</Type_x0020_Name>
    <Presenter xmlns="2b0c29a6-a2e0-472b-bfb4-397922b0132f">Secretariat</Presenter>
    <Update_x0020_Date xmlns="2b0c29a6-a2e0-472b-bfb4-397922b0132f">30 Oct. 2014</Update_x0020_Date>
    <Number xmlns="2b0c29a6-a2e0-472b-bfb4-397922b0132f">SP/15</Numb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BDA69E-2FFD-4EAA-8511-214C3FBD8889}"/>
</file>

<file path=customXml/itemProps2.xml><?xml version="1.0" encoding="utf-8"?>
<ds:datastoreItem xmlns:ds="http://schemas.openxmlformats.org/officeDocument/2006/customXml" ds:itemID="{579D899B-81A4-4FB6-AF6B-50799CE3676F}"/>
</file>

<file path=customXml/itemProps3.xml><?xml version="1.0" encoding="utf-8"?>
<ds:datastoreItem xmlns:ds="http://schemas.openxmlformats.org/officeDocument/2006/customXml" ds:itemID="{9A28D962-C8D3-47F1-95CE-AECFAA422F4B}"/>
</file>

<file path=docProps/app.xml><?xml version="1.0" encoding="utf-8"?>
<Properties xmlns="http://schemas.openxmlformats.org/officeDocument/2006/extended-properties" xmlns:vt="http://schemas.openxmlformats.org/officeDocument/2006/docPropsVTypes">
  <TotalTime>6650</TotalTime>
  <Words>1072</Words>
  <Application>Microsoft Office PowerPoint</Application>
  <PresentationFormat>On-screen Show (4:3)</PresentationFormat>
  <Paragraphs>151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APAC SIP on ASBU B0-FICE AIDC Implementation Seminar  Standard OLDI Communication Lessons learned in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OLDI Communication Lessons learned in Europe</dc:title>
  <dc:creator>Philbin, Anthony</dc:creator>
  <cp:lastModifiedBy>Celso Figueiredo</cp:lastModifiedBy>
  <cp:revision>457</cp:revision>
  <cp:lastPrinted>2014-10-20T13:06:29Z</cp:lastPrinted>
  <dcterms:created xsi:type="dcterms:W3CDTF">2013-08-20T15:49:37Z</dcterms:created>
  <dcterms:modified xsi:type="dcterms:W3CDTF">2014-10-28T03:34:32Z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0x0101004AED33510B0B1A4293B0C61CBAE997F1</vt:lpwstr>
  </property>
</Properties>
</file>